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2" r:id="rId1"/>
  </p:sldMasterIdLst>
  <p:notesMasterIdLst>
    <p:notesMasterId r:id="rId16"/>
  </p:notesMasterIdLst>
  <p:handoutMasterIdLst>
    <p:handoutMasterId r:id="rId17"/>
  </p:handoutMasterIdLst>
  <p:sldIdLst>
    <p:sldId id="475" r:id="rId2"/>
    <p:sldId id="476" r:id="rId3"/>
    <p:sldId id="479" r:id="rId4"/>
    <p:sldId id="461" r:id="rId5"/>
    <p:sldId id="462" r:id="rId6"/>
    <p:sldId id="477" r:id="rId7"/>
    <p:sldId id="478" r:id="rId8"/>
    <p:sldId id="463" r:id="rId9"/>
    <p:sldId id="464" r:id="rId10"/>
    <p:sldId id="465" r:id="rId11"/>
    <p:sldId id="466" r:id="rId12"/>
    <p:sldId id="467" r:id="rId13"/>
    <p:sldId id="445" r:id="rId14"/>
    <p:sldId id="413" r:id="rId1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/>
        <a:cs typeface="ＭＳ Ｐゴシック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  <a:srgbClr val="000099"/>
    <a:srgbClr val="0000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0" autoAdjust="0"/>
    <p:restoredTop sz="94658" autoAdjust="0"/>
  </p:normalViewPr>
  <p:slideViewPr>
    <p:cSldViewPr>
      <p:cViewPr>
        <p:scale>
          <a:sx n="70" d="100"/>
          <a:sy n="70" d="100"/>
        </p:scale>
        <p:origin x="-1146" y="-192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484" y="-72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F024EFD-F40F-4077-9170-B57DE4A13C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5"/>
            <a:ext cx="5140325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69B33EC-DE42-4522-A8FE-E814CF2DBE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9B33EC-DE42-4522-A8FE-E814CF2DBEC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9B33EC-DE42-4522-A8FE-E814CF2DBEC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7"/>
          <p:cNvSpPr txBox="1">
            <a:spLocks noGrp="1" noChangeArrowheads="1"/>
          </p:cNvSpPr>
          <p:nvPr/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67" tIns="46584" rIns="93167" bIns="46584" anchor="b"/>
          <a:lstStyle/>
          <a:p>
            <a:pPr algn="r" defTabSz="931863"/>
            <a:fld id="{0A10B198-8118-44E7-8AD3-96A864C15F72}" type="slidenum">
              <a:rPr lang="en-US" sz="1200"/>
              <a:pPr algn="r" defTabSz="931863"/>
              <a:t>14</a:t>
            </a:fld>
            <a:endParaRPr lang="en-US" sz="1200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3167" tIns="46584" rIns="93167" bIns="46584"/>
          <a:lstStyle/>
          <a:p>
            <a:endParaRPr lang="en-US" smtClean="0">
              <a:latin typeface="Times New Roman" pitchFamily="18" charset="0"/>
              <a:ea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9B33EC-DE42-4522-A8FE-E814CF2DBEC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36625"/>
            <a:fld id="{30FD3649-6AAA-4550-8C0D-174B437C3E73}" type="slidenum">
              <a:rPr lang="en-US" smtClean="0">
                <a:latin typeface="Times New Roman" pitchFamily="18" charset="0"/>
                <a:ea typeface="ＭＳ Ｐゴシック"/>
                <a:cs typeface="ＭＳ Ｐゴシック"/>
              </a:rPr>
              <a:pPr defTabSz="936625"/>
              <a:t>3</a:t>
            </a:fld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9B33EC-DE42-4522-A8FE-E814CF2DBEC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9B33EC-DE42-4522-A8FE-E814CF2DBEC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533BA1-F24F-4C2D-8197-86601E8C1C4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738F6-14A3-4EAA-973D-27441D8FE8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6EA3D-0F3B-4999-854A-2EFFDC3984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D5BA12-64E6-449E-B31A-CEA128028E6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E18C26-A94D-40D0-A19F-C449784D9F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A3348-7AAA-441F-9A3E-A79D6CE7AA6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034E7-86CD-4BB2-B1B9-21A9A3F632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4EE4F8-3606-408F-AECC-ADF4549E42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4DD5B-132F-4B01-B7D5-C2A99FA2C80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C56845-365A-4D0B-8B29-F6AFA52E990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9265971A-0F86-474F-A992-464740F7111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sf.gov/div/index.jsp?div=DUE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704088"/>
            <a:ext cx="7086600" cy="1143000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562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500" b="1" dirty="0" smtClean="0"/>
              <a:t>National Science Foundation Division of Undergraduate Education Grant Writing Workshop</a:t>
            </a:r>
          </a:p>
          <a:p>
            <a:pPr algn="ctr">
              <a:buNone/>
            </a:pPr>
            <a:endParaRPr lang="en-US" sz="2400" b="1" dirty="0" smtClean="0"/>
          </a:p>
          <a:p>
            <a:pPr algn="ctr">
              <a:buNone/>
            </a:pPr>
            <a:r>
              <a:rPr lang="en-US" b="1" dirty="0" smtClean="0"/>
              <a:t>Pamela Brown, NSF Program Director</a:t>
            </a:r>
          </a:p>
          <a:p>
            <a:pPr algn="ctr">
              <a:buNone/>
            </a:pPr>
            <a:r>
              <a:rPr lang="en-US" sz="2000" dirty="0" smtClean="0"/>
              <a:t>Division of Undergraduate Education (DUE)</a:t>
            </a:r>
          </a:p>
          <a:p>
            <a:pPr algn="ctr">
              <a:buNone/>
            </a:pPr>
            <a:endParaRPr lang="en-US" sz="2000" dirty="0" smtClean="0"/>
          </a:p>
          <a:p>
            <a:pPr algn="ctr">
              <a:buNone/>
            </a:pPr>
            <a:r>
              <a:rPr lang="en-US" sz="2000" b="1" dirty="0" smtClean="0"/>
              <a:t>195</a:t>
            </a:r>
            <a:r>
              <a:rPr lang="en-US" sz="2000" b="1" baseline="30000" dirty="0" smtClean="0"/>
              <a:t>th</a:t>
            </a:r>
            <a:r>
              <a:rPr lang="en-US" sz="2000" b="1" dirty="0" smtClean="0"/>
              <a:t> 2YC3 Western Conference</a:t>
            </a:r>
          </a:p>
          <a:p>
            <a:pPr algn="ctr">
              <a:buNone/>
            </a:pPr>
            <a:r>
              <a:rPr lang="en-US" sz="2000" b="1" dirty="0" err="1" smtClean="0"/>
              <a:t>MiraCosta</a:t>
            </a:r>
            <a:r>
              <a:rPr lang="en-US" sz="2000" b="1" dirty="0" smtClean="0"/>
              <a:t> College, Oceanside, CA</a:t>
            </a:r>
          </a:p>
          <a:p>
            <a:pPr algn="ctr">
              <a:buNone/>
            </a:pPr>
            <a:r>
              <a:rPr lang="en-US" sz="2000" b="1" dirty="0" smtClean="0"/>
              <a:t>March 31, 2012</a:t>
            </a:r>
          </a:p>
          <a:p>
            <a:pPr algn="ctr"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</a:t>
            </a:fld>
            <a:endParaRPr kumimoji="0" lang="en-US"/>
          </a:p>
        </p:txBody>
      </p:sp>
      <p:pic>
        <p:nvPicPr>
          <p:cNvPr id="5" name="Picture 4" descr="log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78137"/>
            <a:ext cx="1371600" cy="137986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b="1" dirty="0" smtClean="0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Reviewer written comments include intellectual merit, broader impacts and a summary statement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38200" y="1828800"/>
            <a:ext cx="7265988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endParaRPr kumimoji="0" lang="en-US" sz="2400" b="1" i="0" u="sng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-112" charset="-128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Intellectual merit (IM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)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General summary of project (2-3 sentences)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Describe strengths 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Describe weaknesses/concerns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Broader impacts (BI)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Describe strengths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Describe weaknesses/concerns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40000"/>
              </a:spcBef>
              <a:spcAft>
                <a:spcPct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kumimoji="0" lang="en-US" sz="2400" b="1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Summary statement</a:t>
            </a:r>
            <a:r>
              <a:rPr kumimoji="0" lang="en-US" sz="2400" b="1" i="0" u="sng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.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Overall strengths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Overall concerns</a:t>
            </a:r>
          </a:p>
          <a:p>
            <a:pPr marL="742950" marR="0" lvl="1" indent="-28575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Pct val="125000"/>
              <a:buFont typeface="Wingdings" charset="2"/>
              <a:buChar char="§"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A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rationale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that justifies your rating</a:t>
            </a:r>
          </a:p>
        </p:txBody>
      </p:sp>
      <p:pic>
        <p:nvPicPr>
          <p:cNvPr id="4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676400"/>
            <a:ext cx="2286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Reviewers meet to discuss the proposal and write a panel summary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18736" y="2133600"/>
            <a:ext cx="7915664" cy="368498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sz="2600" b="1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cs typeface="Arial" pitchFamily="34" charset="0"/>
              </a:rPr>
              <a:t>Held Over Two Days in Washington DC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cs typeface="Arial" pitchFamily="34" charset="0"/>
              </a:rPr>
              <a:t>Panel Chair (picked by program director ahead of time) establishes order of proposal review process</a:t>
            </a:r>
            <a: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  <a:t/>
            </a:r>
            <a:br>
              <a:rPr lang="en-US" sz="2600" b="1" dirty="0" smtClean="0">
                <a:solidFill>
                  <a:schemeClr val="accent1">
                    <a:lumMod val="75000"/>
                  </a:schemeClr>
                </a:solidFill>
                <a:cs typeface="Arial" pitchFamily="34" charset="0"/>
              </a:rPr>
            </a:br>
            <a:endParaRPr lang="en-US" sz="2600" b="1" dirty="0" smtClean="0">
              <a:solidFill>
                <a:schemeClr val="accent1">
                  <a:lumMod val="75000"/>
                </a:schemeClr>
              </a:solidFill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cs typeface="Arial" pitchFamily="34" charset="0"/>
              </a:rPr>
              <a:t>Proposals are discussed individually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cs typeface="Arial" pitchFamily="34" charset="0"/>
              </a:rPr>
              <a:t>A “scribe” is designated to capture all of the points brought up in discussion and produce a summary review – called the </a:t>
            </a:r>
            <a:r>
              <a:rPr lang="en-US" sz="2600" b="1" dirty="0" smtClean="0">
                <a:solidFill>
                  <a:schemeClr val="accent1">
                    <a:lumMod val="50000"/>
                  </a:schemeClr>
                </a:solidFill>
                <a:cs typeface="Arial" pitchFamily="34" charset="0"/>
              </a:rPr>
              <a:t>“Panel Summary”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solidFill>
                <a:schemeClr val="accent1">
                  <a:lumMod val="50000"/>
                </a:schemeClr>
              </a:solidFill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cs typeface="Arial" pitchFamily="34" charset="0"/>
              </a:rPr>
              <a:t>The reviews and panel summaries are written to provide guidance for declines and negotiating points for awards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latin typeface="Arial Narrow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b="1" dirty="0" smtClean="0"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4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5600" y="1676400"/>
            <a:ext cx="2286000" cy="1143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Reviews and panel summaries are written for both applicants and NSF program directors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b="1" dirty="0" smtClean="0"/>
              <a:t>NSF </a:t>
            </a:r>
            <a:r>
              <a:rPr lang="en-US" sz="2400" b="1" dirty="0" smtClean="0"/>
              <a:t>program directors</a:t>
            </a:r>
          </a:p>
          <a:p>
            <a:pPr lvl="1"/>
            <a:r>
              <a:rPr lang="en-US" b="1" dirty="0" smtClean="0"/>
              <a:t>Informs recommendations relative to funding</a:t>
            </a:r>
          </a:p>
          <a:p>
            <a:pPr lvl="1"/>
            <a:r>
              <a:rPr lang="en-US" b="1" dirty="0" smtClean="0"/>
              <a:t>Guides pre-award </a:t>
            </a:r>
            <a:r>
              <a:rPr lang="en-US" b="1" dirty="0" smtClean="0"/>
              <a:t>negotiations</a:t>
            </a:r>
            <a:endParaRPr lang="en-US" b="1" dirty="0" smtClean="0"/>
          </a:p>
          <a:p>
            <a:r>
              <a:rPr lang="en-US" sz="2400" b="1" dirty="0" smtClean="0"/>
              <a:t>Applicants</a:t>
            </a:r>
          </a:p>
          <a:p>
            <a:pPr lvl="1"/>
            <a:r>
              <a:rPr lang="en-US" b="1" dirty="0" smtClean="0"/>
              <a:t>If proposal is funded:</a:t>
            </a:r>
          </a:p>
          <a:p>
            <a:pPr lvl="2"/>
            <a:r>
              <a:rPr lang="en-US" sz="2400" b="1" dirty="0" smtClean="0"/>
              <a:t>Provides suggestions for improving project</a:t>
            </a:r>
          </a:p>
          <a:p>
            <a:pPr lvl="1"/>
            <a:r>
              <a:rPr lang="en-US" b="1" dirty="0" smtClean="0"/>
              <a:t>If proposal is not funded:</a:t>
            </a:r>
          </a:p>
          <a:p>
            <a:pPr lvl="2"/>
            <a:r>
              <a:rPr lang="en-US" sz="2400" b="1" dirty="0" smtClean="0"/>
              <a:t>Provides information to guide a revision of the </a:t>
            </a:r>
            <a:r>
              <a:rPr lang="en-US" sz="2400" b="1" dirty="0" smtClean="0"/>
              <a:t>proposal. Don’t just rely on the reviews. Work on improving the project.</a:t>
            </a:r>
          </a:p>
          <a:p>
            <a:pPr lvl="2"/>
            <a:endParaRPr lang="en-US" sz="2400" b="1" dirty="0" smtClean="0"/>
          </a:p>
        </p:txBody>
      </p:sp>
      <p:pic>
        <p:nvPicPr>
          <p:cNvPr id="4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0400" y="1905000"/>
            <a:ext cx="2133600" cy="1066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Mock Panel Review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Understanding the review process </a:t>
            </a:r>
            <a:r>
              <a:rPr lang="en-US" b="1" dirty="0" smtClean="0"/>
              <a:t>may</a:t>
            </a:r>
            <a:r>
              <a:rPr lang="en-US" b="1" dirty="0" smtClean="0"/>
              <a:t> </a:t>
            </a:r>
            <a:r>
              <a:rPr lang="en-US" b="1" dirty="0" smtClean="0"/>
              <a:t>help you to prepare better proposals.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13</a:t>
            </a:fld>
            <a:endParaRPr kumimoji="0" lang="en-US"/>
          </a:p>
        </p:txBody>
      </p:sp>
      <p:pic>
        <p:nvPicPr>
          <p:cNvPr id="1028" name="Picture 4" descr="http://www.cartoonstock.com/newscartoons/cartoonists/cca/lowres/ccan251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2895600"/>
            <a:ext cx="3810000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Thank you for your </a:t>
            </a:r>
            <a:r>
              <a:rPr lang="en-US" dirty="0" smtClean="0">
                <a:solidFill>
                  <a:schemeClr val="tx1"/>
                </a:solidFill>
              </a:rPr>
              <a:t>participation</a:t>
            </a:r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14698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438400"/>
            <a:ext cx="8153400" cy="3657600"/>
          </a:xfrm>
        </p:spPr>
        <p:txBody>
          <a:bodyPr>
            <a:normAutofit lnSpcReduction="10000"/>
          </a:bodyPr>
          <a:lstStyle/>
          <a:p>
            <a:pPr lvl="1">
              <a:buNone/>
              <a:defRPr/>
            </a:pPr>
            <a:r>
              <a:rPr lang="en-US" b="1" dirty="0" smtClean="0"/>
              <a:t>For more information:</a:t>
            </a:r>
          </a:p>
          <a:p>
            <a:pPr lvl="1">
              <a:buNone/>
              <a:defRPr/>
            </a:pPr>
            <a:endParaRPr lang="en-US" b="1" dirty="0" smtClean="0"/>
          </a:p>
          <a:p>
            <a:pPr>
              <a:defRPr/>
            </a:pPr>
            <a:r>
              <a:rPr lang="en-US" b="1" dirty="0" smtClean="0"/>
              <a:t>DUE Web Site - </a:t>
            </a:r>
            <a:r>
              <a:rPr lang="en-US" sz="2400" b="1" dirty="0" smtClean="0">
                <a:hlinkClick r:id="rId3"/>
              </a:rPr>
              <a:t>http://www.nsf.gov/div/index.jsp?div=DUE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Vet ideas with a program officer</a:t>
            </a:r>
          </a:p>
          <a:p>
            <a:pPr>
              <a:defRPr/>
            </a:pPr>
            <a:r>
              <a:rPr lang="en-US" sz="2400" b="1" dirty="0" smtClean="0"/>
              <a:t>Volunteer to review proposals.</a:t>
            </a:r>
          </a:p>
          <a:p>
            <a:pPr>
              <a:defRPr/>
            </a:pPr>
            <a:endParaRPr lang="en-US" sz="2400" b="1" dirty="0" smtClean="0">
              <a:hlinkClick r:id="rId3"/>
            </a:endParaRPr>
          </a:p>
          <a:p>
            <a:pPr lvl="1" algn="ctr">
              <a:defRPr/>
            </a:pPr>
            <a:endParaRPr lang="en-US" b="1" dirty="0" smtClean="0">
              <a:hlinkClick r:id="rId3"/>
            </a:endParaRPr>
          </a:p>
          <a:p>
            <a:pPr lvl="1" algn="ctr">
              <a:buNone/>
              <a:defRPr/>
            </a:pPr>
            <a:r>
              <a:rPr lang="en-US" b="1" dirty="0" smtClean="0"/>
              <a:t>Opinions expressed in this presentation are those of the presenter and are not official NSF polic</a:t>
            </a:r>
            <a:r>
              <a:rPr lang="en-US" dirty="0" smtClean="0"/>
              <a:t>y</a:t>
            </a:r>
            <a:endParaRPr lang="en-US" u="sng" dirty="0" smtClean="0">
              <a:hlinkClick r:id="rId3"/>
            </a:endParaRPr>
          </a:p>
          <a:p>
            <a:pPr lvl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305800" cy="914400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While there is no magic formula for writing funded proposals, there are strategies to improve your chances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2</a:t>
            </a:fld>
            <a:endParaRPr kumimoji="0" lang="en-US"/>
          </a:p>
        </p:txBody>
      </p:sp>
      <p:pic>
        <p:nvPicPr>
          <p:cNvPr id="5" name="Picture 4" descr="writing grant applications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0" y="2163318"/>
            <a:ext cx="4800600" cy="36244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85800"/>
            <a:ext cx="8153400" cy="1066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3200" b="1" dirty="0" smtClean="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Writing a good proposal requires time and commitment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752600"/>
            <a:ext cx="7772400" cy="4800600"/>
          </a:xfrm>
        </p:spPr>
        <p:txBody>
          <a:bodyPr>
            <a:normAutofit fontScale="92500" lnSpcReduction="20000"/>
          </a:bodyPr>
          <a:lstStyle/>
          <a:p>
            <a:pPr marL="365125" eaLnBrk="1" hangingPunct="1">
              <a:lnSpc>
                <a:spcPct val="80000"/>
              </a:lnSpc>
              <a:spcBef>
                <a:spcPts val="1225"/>
              </a:spcBef>
              <a:spcAft>
                <a:spcPts val="600"/>
              </a:spcAft>
              <a:buClr>
                <a:schemeClr val="hlink"/>
              </a:buClr>
              <a:buSzPct val="90000"/>
              <a:defRPr/>
            </a:pPr>
            <a:endParaRPr lang="en-US" sz="2400" dirty="0" smtClean="0">
              <a:ea typeface="ＭＳ Ｐゴシック"/>
              <a:cs typeface="ＭＳ Ｐゴシック"/>
            </a:endParaRPr>
          </a:p>
          <a:p>
            <a:pPr marL="365125">
              <a:lnSpc>
                <a:spcPct val="80000"/>
              </a:lnSpc>
              <a:spcBef>
                <a:spcPts val="1225"/>
              </a:spcBef>
              <a:spcAft>
                <a:spcPts val="600"/>
              </a:spcAft>
              <a:buClr>
                <a:schemeClr val="hlink"/>
              </a:buClr>
              <a:buSzPct val="90000"/>
              <a:defRPr/>
            </a:pPr>
            <a:r>
              <a:rPr lang="en-US" sz="2400" b="1" dirty="0" smtClean="0">
                <a:ea typeface="ＭＳ Ｐゴシック"/>
                <a:cs typeface="ＭＳ Ｐゴシック"/>
              </a:rPr>
              <a:t>Start </a:t>
            </a:r>
            <a:r>
              <a:rPr lang="en-US" sz="2400" b="1" dirty="0" smtClean="0">
                <a:solidFill>
                  <a:srgbClr val="000099"/>
                </a:solidFill>
                <a:ea typeface="ＭＳ Ｐゴシック"/>
                <a:cs typeface="ＭＳ Ｐゴシック"/>
              </a:rPr>
              <a:t>EARLY. </a:t>
            </a:r>
            <a:r>
              <a:rPr lang="en-US" sz="2400" b="1" dirty="0" smtClean="0">
                <a:ea typeface="ＭＳ Ｐゴシック"/>
                <a:cs typeface="ＭＳ Ｐゴシック"/>
              </a:rPr>
              <a:t>Research the literature. </a:t>
            </a:r>
            <a:r>
              <a:rPr lang="en-US" sz="2400" b="1" dirty="0" smtClean="0">
                <a:ea typeface="ＭＳ Ｐゴシック"/>
                <a:cs typeface="ＭＳ Ｐゴシック"/>
              </a:rPr>
              <a:t>Assemble the project team. Work together to create a shared vision. Decide on responsibilities and a timeline. </a:t>
            </a:r>
            <a:r>
              <a:rPr lang="en-US" sz="2400" b="1" dirty="0" smtClean="0">
                <a:ea typeface="ＭＳ Ｐゴシック"/>
                <a:cs typeface="ＭＳ Ｐゴシック"/>
              </a:rPr>
              <a:t>Obtain evidence of support. </a:t>
            </a:r>
            <a:r>
              <a:rPr lang="en-US" sz="2400" b="1" dirty="0" smtClean="0">
                <a:ea typeface="ＭＳ Ｐゴシック"/>
                <a:cs typeface="ＭＳ Ｐゴシック"/>
              </a:rPr>
              <a:t>Develop the budget based on needs. </a:t>
            </a:r>
            <a:endParaRPr lang="en-US" sz="2400" b="1" dirty="0" smtClean="0">
              <a:solidFill>
                <a:srgbClr val="000099"/>
              </a:solidFill>
              <a:ea typeface="ＭＳ Ｐゴシック"/>
              <a:cs typeface="ＭＳ Ｐゴシック"/>
            </a:endParaRPr>
          </a:p>
          <a:p>
            <a:pPr marL="365125" eaLnBrk="1" hangingPunct="1">
              <a:lnSpc>
                <a:spcPct val="80000"/>
              </a:lnSpc>
              <a:spcBef>
                <a:spcPts val="1225"/>
              </a:spcBef>
              <a:spcAft>
                <a:spcPts val="600"/>
              </a:spcAft>
              <a:buClr>
                <a:schemeClr val="hlink"/>
              </a:buClr>
              <a:buSzPct val="90000"/>
              <a:defRPr/>
            </a:pPr>
            <a:r>
              <a:rPr lang="en-US" sz="2400" b="1" dirty="0" smtClean="0">
                <a:ea typeface="ＭＳ Ｐゴシック"/>
                <a:cs typeface="ＭＳ Ｐゴシック"/>
              </a:rPr>
              <a:t>Read </a:t>
            </a:r>
            <a:r>
              <a:rPr lang="en-US" sz="2400" b="1" dirty="0" smtClean="0">
                <a:ea typeface="ＭＳ Ｐゴシック"/>
                <a:cs typeface="ＭＳ Ｐゴシック"/>
              </a:rPr>
              <a:t>the </a:t>
            </a:r>
            <a:r>
              <a:rPr lang="en-US" sz="2400" b="1" u="sng" dirty="0" smtClean="0">
                <a:solidFill>
                  <a:schemeClr val="accent1"/>
                </a:solidFill>
                <a:ea typeface="ＭＳ Ｐゴシック"/>
                <a:cs typeface="ＭＳ Ｐゴシック"/>
              </a:rPr>
              <a:t>Program Solicitation </a:t>
            </a:r>
            <a:r>
              <a:rPr lang="en-US" sz="2400" b="1" dirty="0" smtClean="0">
                <a:ea typeface="ＭＳ Ｐゴシック"/>
                <a:cs typeface="ＭＳ Ｐゴシック"/>
              </a:rPr>
              <a:t>and follow the guidelines. Read the </a:t>
            </a:r>
            <a:r>
              <a:rPr lang="en-US" sz="2400" b="1" u="sng" dirty="0" smtClean="0">
                <a:solidFill>
                  <a:schemeClr val="accent1"/>
                </a:solidFill>
                <a:ea typeface="ＭＳ Ｐゴシック"/>
                <a:cs typeface="ＭＳ Ｐゴシック"/>
              </a:rPr>
              <a:t>Grant Proposal Guide (GPG).</a:t>
            </a:r>
          </a:p>
          <a:p>
            <a:pPr marL="406400" lvl="1" indent="-342900" eaLnBrk="1" hangingPunct="1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defRPr/>
            </a:pPr>
            <a:r>
              <a:rPr lang="en-US" sz="2400" b="1" dirty="0" smtClean="0">
                <a:ea typeface="ＭＳ Ｐゴシック"/>
              </a:rPr>
              <a:t>Learn about the recent DUE awards using the NSF Award Search </a:t>
            </a:r>
            <a:r>
              <a:rPr lang="en-US" sz="2400" b="1" dirty="0" smtClean="0">
                <a:ea typeface="ＭＳ Ｐゴシック"/>
              </a:rPr>
              <a:t>tool. Ask PIs for a copy of a similar funded proposal</a:t>
            </a:r>
            <a:endParaRPr lang="en-US" sz="2400" b="1" dirty="0" smtClean="0">
              <a:ea typeface="ＭＳ Ｐゴシック"/>
            </a:endParaRPr>
          </a:p>
          <a:p>
            <a:pPr marL="406400" lvl="1" indent="-342900" eaLnBrk="1" hangingPunct="1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defRPr/>
            </a:pPr>
            <a:r>
              <a:rPr lang="en-US" sz="2400" b="1" dirty="0" smtClean="0">
                <a:ea typeface="ＭＳ Ｐゴシック"/>
              </a:rPr>
              <a:t>Contact </a:t>
            </a:r>
            <a:r>
              <a:rPr lang="en-US" sz="2400" b="1" dirty="0" smtClean="0">
                <a:ea typeface="ＭＳ Ｐゴシック"/>
              </a:rPr>
              <a:t>(e-mail is best) a program officer to discuss your idea. This may cause you to refine your idea and may prevent you from applying to the wrong program</a:t>
            </a:r>
          </a:p>
          <a:p>
            <a:pPr marL="406400" lvl="1" indent="-342900" eaLnBrk="1" hangingPunct="1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defRPr/>
            </a:pPr>
            <a:r>
              <a:rPr lang="en-US" sz="2400" b="1" dirty="0" smtClean="0">
                <a:ea typeface="ＭＳ Ｐゴシック"/>
              </a:rPr>
              <a:t>Program Officers in DUE: Check the solicitations for names and contact information. Outreach is part of our job</a:t>
            </a:r>
            <a:r>
              <a:rPr lang="en-US" sz="2400" b="1" dirty="0" smtClean="0">
                <a:ea typeface="ＭＳ Ｐゴシック"/>
              </a:rPr>
              <a:t>!</a:t>
            </a:r>
          </a:p>
          <a:p>
            <a:pPr marL="406400" lvl="1" indent="-342900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defRPr/>
            </a:pPr>
            <a:r>
              <a:rPr lang="en-US" b="1" dirty="0" smtClean="0">
                <a:ea typeface="ＭＳ Ｐゴシック"/>
                <a:cs typeface="ＭＳ Ｐゴシック"/>
              </a:rPr>
              <a:t>Get acquainted with </a:t>
            </a:r>
            <a:r>
              <a:rPr lang="en-US" b="1" dirty="0" smtClean="0">
                <a:ea typeface="ＭＳ Ｐゴシック"/>
                <a:cs typeface="ＭＳ Ｐゴシック"/>
              </a:rPr>
              <a:t>FASTLANE</a:t>
            </a:r>
          </a:p>
          <a:p>
            <a:pPr marL="406400" lvl="1" indent="-342900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defRPr/>
            </a:pPr>
            <a:r>
              <a:rPr lang="en-US" b="1" smtClean="0">
                <a:ea typeface="ＭＳ Ｐゴシック"/>
              </a:rPr>
              <a:t>Become an NSF reviewer</a:t>
            </a:r>
          </a:p>
          <a:p>
            <a:pPr marL="406400" lvl="1" indent="-342900">
              <a:lnSpc>
                <a:spcPct val="80000"/>
              </a:lnSpc>
              <a:spcBef>
                <a:spcPts val="1225"/>
              </a:spcBef>
              <a:buClr>
                <a:schemeClr val="hlink"/>
              </a:buClr>
              <a:buSzPct val="90000"/>
              <a:buNone/>
              <a:defRPr/>
            </a:pPr>
            <a:endParaRPr lang="en-US" sz="2400" b="1" dirty="0" smtClean="0">
              <a:ea typeface="ＭＳ Ｐゴシック"/>
            </a:endParaRPr>
          </a:p>
          <a:p>
            <a:pPr marL="365125" eaLnBrk="1" hangingPunct="1">
              <a:lnSpc>
                <a:spcPct val="80000"/>
              </a:lnSpc>
              <a:spcBef>
                <a:spcPts val="1225"/>
              </a:spcBef>
              <a:spcAft>
                <a:spcPts val="600"/>
              </a:spcAft>
              <a:buClr>
                <a:schemeClr val="hlink"/>
              </a:buClr>
              <a:defRPr/>
            </a:pPr>
            <a:endParaRPr lang="en-US" sz="2600" dirty="0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Understanding the review process may help you write more successful proposals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" pitchFamily="34" charset="0"/>
                <a:cs typeface="Arial" pitchFamily="34" charset="0"/>
              </a:rPr>
            </a:b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85800" y="1752600"/>
            <a:ext cx="8305800" cy="4572000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Topics to be covered include: </a:t>
            </a:r>
          </a:p>
          <a:p>
            <a:pPr lvl="0">
              <a:spcBef>
                <a:spcPts val="0"/>
              </a:spcBef>
              <a:buNone/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Review Criteria.</a:t>
            </a:r>
          </a:p>
          <a:p>
            <a:pPr lvl="0">
              <a:spcBef>
                <a:spcPts val="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Description of how review panels are formed</a:t>
            </a:r>
          </a:p>
          <a:p>
            <a:pPr lvl="0">
              <a:spcBef>
                <a:spcPts val="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Summary of instructions to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reviewers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en-US" sz="2400" b="1" u="sng" dirty="0" smtClean="0">
                <a:latin typeface="Arial" pitchFamily="34" charset="0"/>
                <a:cs typeface="Arial" pitchFamily="34" charset="0"/>
              </a:rPr>
              <a:t>Today’s activity:</a:t>
            </a:r>
          </a:p>
          <a:p>
            <a:pPr lvl="0">
              <a:spcBef>
                <a:spcPts val="0"/>
              </a:spcBef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Individuals read the proposal and then teams discuss strengths and weaknesses and write a panel summary </a:t>
            </a:r>
          </a:p>
          <a:p>
            <a:pPr lvl="0">
              <a:spcBef>
                <a:spcPts val="0"/>
              </a:spcBef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Teams report/discuss results</a:t>
            </a:r>
          </a:p>
        </p:txBody>
      </p:sp>
      <p:pic>
        <p:nvPicPr>
          <p:cNvPr id="5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4600" y="1295401"/>
            <a:ext cx="2602470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008888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US" sz="1100" dirty="0" smtClean="0">
                <a:latin typeface="Arial Narrow" pitchFamily="34" charset="0"/>
                <a:cs typeface="Arial" pitchFamily="34" charset="0"/>
              </a:rPr>
              <a:t/>
            </a:r>
            <a:br>
              <a:rPr lang="en-US" sz="1100" dirty="0" smtClean="0">
                <a:latin typeface="Arial Narrow" pitchFamily="34" charset="0"/>
                <a:cs typeface="Arial" pitchFamily="34" charset="0"/>
              </a:rPr>
            </a:br>
            <a:endParaRPr lang="en-US" b="1" dirty="0" smtClean="0">
              <a:cs typeface="Arial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2860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 lvl="1" eaLnBrk="1" hangingPunct="1">
              <a:lnSpc>
                <a:spcPct val="90000"/>
              </a:lnSpc>
            </a:pPr>
            <a:endParaRPr lang="en-US" sz="28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Intellectual merit (IM)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Broader impacts (BI)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Some solicitations have additional criteria</a:t>
            </a:r>
          </a:p>
          <a:p>
            <a:pPr lvl="1" eaLnBrk="1" hangingPunct="1">
              <a:lnSpc>
                <a:spcPct val="90000"/>
              </a:lnSpc>
            </a:pP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Criteria are NOT:</a:t>
            </a:r>
          </a:p>
          <a:p>
            <a:pPr lvl="1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 complete list of “requirements”</a:t>
            </a:r>
          </a:p>
          <a:p>
            <a:pPr lvl="1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Applicable to every proposal</a:t>
            </a:r>
          </a:p>
          <a:p>
            <a:pPr lvl="1"/>
            <a:r>
              <a:rPr lang="en-US" sz="2600" b="1" dirty="0" smtClean="0">
                <a:latin typeface="Arial" pitchFamily="34" charset="0"/>
                <a:cs typeface="Arial" pitchFamily="34" charset="0"/>
              </a:rPr>
              <a:t>An official checklist</a:t>
            </a:r>
          </a:p>
          <a:p>
            <a:pPr lvl="1" eaLnBrk="1" hangingPunct="1">
              <a:lnSpc>
                <a:spcPct val="90000"/>
              </a:lnSpc>
            </a:pP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1066800"/>
            <a:ext cx="7391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All proposals are evaluated using the National Science Board approved review criteria </a:t>
            </a:r>
            <a:endParaRPr lang="en-US" sz="2800" dirty="0"/>
          </a:p>
        </p:txBody>
      </p:sp>
      <p:pic>
        <p:nvPicPr>
          <p:cNvPr id="5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2200" y="2286000"/>
            <a:ext cx="2602470" cy="1295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IM - Requirement </a:t>
            </a:r>
            <a:r>
              <a:rPr lang="en-US" b="1" dirty="0" smtClean="0">
                <a:solidFill>
                  <a:schemeClr val="tx1"/>
                </a:solidFill>
              </a:rPr>
              <a:t>for all Proposals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Must be addressed in </a:t>
            </a:r>
            <a:r>
              <a:rPr lang="en-US" sz="3600" b="1" dirty="0" smtClean="0">
                <a:solidFill>
                  <a:schemeClr val="tx1"/>
                </a:solidFill>
              </a:rPr>
              <a:t>the project </a:t>
            </a:r>
            <a:r>
              <a:rPr lang="en-US" sz="3600" b="1" dirty="0" smtClean="0">
                <a:solidFill>
                  <a:schemeClr val="tx1"/>
                </a:solidFill>
              </a:rPr>
              <a:t>summary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b="1" dirty="0" smtClean="0"/>
              <a:t>Intellectual Merit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important is the proposed activity to advancing knowledge and understanding within its own field or across different fields?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well qualified is the proposer (individual or team) to conduct the project? (If appropriate, the reviewer will comment on the quality of the prior work.)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To what extent does the proposed activity suggest and explore creative, original, or potentially transformative concepts?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How well conceived and organized is the proposed activity? Is there sufficient access to resources?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24DD5B-132F-4B01-B7D5-C2A99FA2C80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BI - Requirement </a:t>
            </a:r>
            <a:r>
              <a:rPr lang="en-US" b="1" dirty="0" smtClean="0">
                <a:solidFill>
                  <a:schemeClr val="tx1"/>
                </a:solidFill>
              </a:rPr>
              <a:t>for all Proposals</a:t>
            </a:r>
            <a:br>
              <a:rPr lang="en-US" b="1" dirty="0" smtClean="0">
                <a:solidFill>
                  <a:schemeClr val="tx1"/>
                </a:solidFill>
              </a:rPr>
            </a:br>
            <a:r>
              <a:rPr lang="en-US" sz="3600" b="1" dirty="0" smtClean="0">
                <a:solidFill>
                  <a:schemeClr val="tx1"/>
                </a:solidFill>
              </a:rPr>
              <a:t>Must be addressed in project summary</a:t>
            </a:r>
            <a:endParaRPr 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b="1" dirty="0" smtClean="0"/>
              <a:t>Broader Impact</a:t>
            </a:r>
          </a:p>
          <a:p>
            <a:r>
              <a:rPr lang="en-US" dirty="0" smtClean="0"/>
              <a:t>How well does the activity advance discovery and understanding while promoting teaching, training, and learning?</a:t>
            </a:r>
          </a:p>
          <a:p>
            <a:r>
              <a:rPr lang="en-US" dirty="0" smtClean="0"/>
              <a:t>How well does the proposed activity broaden the participation of underrepresented groups (e.g., gender, ethnicity, disability, geographic, etc.)? </a:t>
            </a:r>
          </a:p>
          <a:p>
            <a:r>
              <a:rPr lang="en-US" dirty="0" smtClean="0"/>
              <a:t>To what extent will it enhance the infrastructure for research and education, such as facilities, instrumentation, networks, and partnerships? </a:t>
            </a:r>
          </a:p>
          <a:p>
            <a:r>
              <a:rPr lang="en-US" dirty="0" smtClean="0"/>
              <a:t>Will the results be disseminated broadly to enhance scientific and technological understanding? </a:t>
            </a:r>
          </a:p>
          <a:p>
            <a:r>
              <a:rPr lang="en-US" dirty="0" smtClean="0"/>
              <a:t>What may be the benefits of the proposed activity to society?</a:t>
            </a:r>
          </a:p>
          <a:p>
            <a:r>
              <a:rPr lang="en-US" dirty="0" smtClean="0"/>
              <a:t>Examples illustrating activities likely to demonstrate broader impacts are available electronically on the NSF website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7</a:t>
            </a:fld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Reviewing for the NSF</a:t>
            </a:r>
            <a:endParaRPr lang="en-US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Proposals from similar institutions and from similar disciplines are grouped together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Reviewers are solicited by program directors. You can volunteer to review for a program; you will need to submit a CV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 ~5-6</a:t>
            </a:r>
            <a:r>
              <a:rPr lang="en-US" sz="2600" b="1" dirty="0" smtClean="0">
                <a:effectLst/>
                <a:latin typeface="Arial" pitchFamily="34" charset="0"/>
                <a:cs typeface="Arial" pitchFamily="34" charset="0"/>
              </a:rPr>
              <a:t> reviewers/panel</a:t>
            </a:r>
          </a:p>
          <a:p>
            <a:pPr eaLnBrk="1" hangingPunct="1">
              <a:lnSpc>
                <a:spcPct val="90000"/>
              </a:lnSpc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Reviewers receive ~12 proposals electronically 2 to 3 weeks before the panel.</a:t>
            </a:r>
          </a:p>
          <a:p>
            <a:pPr eaLnBrk="1" hangingPunct="1">
              <a:lnSpc>
                <a:spcPct val="90000"/>
              </a:lnSpc>
            </a:pPr>
            <a:endParaRPr lang="en-US" sz="2600" b="1" dirty="0" smtClean="0"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600" b="1" dirty="0" smtClean="0">
                <a:latin typeface="Arial" pitchFamily="34" charset="0"/>
                <a:cs typeface="Arial" pitchFamily="34" charset="0"/>
              </a:rPr>
              <a:t>Reviewers electronically prepare reviews before the review panel meets.  </a:t>
            </a:r>
          </a:p>
          <a:p>
            <a:pPr eaLnBrk="1" hangingPunct="1">
              <a:lnSpc>
                <a:spcPct val="90000"/>
              </a:lnSpc>
            </a:pPr>
            <a:endParaRPr lang="en-US" sz="2900" b="1" dirty="0" smtClean="0">
              <a:latin typeface="Arial Narrow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900" b="1" dirty="0" smtClean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5791200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latin typeface="+mn-lt"/>
            </a:endParaRPr>
          </a:p>
        </p:txBody>
      </p:sp>
      <p:pic>
        <p:nvPicPr>
          <p:cNvPr id="5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0"/>
            <a:ext cx="2286000" cy="14478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0668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</a:rPr>
              <a:t/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3100" b="1" dirty="0" smtClean="0">
                <a:solidFill>
                  <a:schemeClr val="tx1"/>
                </a:solidFill>
              </a:rPr>
              <a:t>Reviewers rate proposals from Fair to Excellent and prepare comments on strengths and weaknesses/concerns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62000" y="2438400"/>
            <a:ext cx="7772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112" charset="-128"/>
              </a:rPr>
              <a:t>Excellent  (5)/ Very Good  (4)/ Good (3)/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112" charset="-128"/>
              </a:rPr>
              <a:t> 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112" charset="-128"/>
              </a:rPr>
              <a:t>Fair (2)/ Poor (1)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pitchFamily="-112" charset="-128"/>
                <a:cs typeface="ＭＳ Ｐゴシック" pitchFamily="-112" charset="-128"/>
              </a:rPr>
              <a:t>  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000" b="1" kern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Reviewer comments should align with the rating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Ratings may be changed</a:t>
            </a:r>
            <a:r>
              <a:rPr kumimoji="0" lang="en-US" sz="2000" b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after the panel discussion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en-US" sz="2000" b="1" kern="0" dirty="0" smtClean="0">
              <a:latin typeface="Arial" pitchFamily="34" charset="0"/>
              <a:ea typeface="ＭＳ Ｐゴシック" pitchFamily="-112" charset="-128"/>
              <a:cs typeface="Arial" pitchFamily="34" charset="0"/>
            </a:endParaRPr>
          </a:p>
          <a:p>
            <a:pPr marL="342900" lvl="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u="sng" kern="0" noProof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Usually</a:t>
            </a:r>
            <a:r>
              <a:rPr lang="en-US" sz="2000" b="1" kern="0" noProof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 a rating of </a:t>
            </a:r>
            <a:r>
              <a:rPr lang="en-US" sz="2000" b="1" kern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higher than 3.5 </a:t>
            </a:r>
            <a:r>
              <a:rPr lang="en-US" sz="2000" b="1" kern="0" noProof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makes the proposal competitive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1" u="none" strike="noStrike" kern="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-112" charset="-128"/>
              <a:cs typeface="Arial" pitchFamily="34" charset="0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en-US" sz="2000" b="1" kern="0" dirty="0" smtClean="0">
                <a:latin typeface="Arial" pitchFamily="34" charset="0"/>
                <a:ea typeface="ＭＳ Ｐゴシック" pitchFamily="-112" charset="-128"/>
                <a:cs typeface="Arial" pitchFamily="34" charset="0"/>
              </a:rPr>
              <a:t>Program directors make funding recommendations</a:t>
            </a:r>
            <a:endParaRPr kumimoji="0" lang="en-US" sz="2000" b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ＭＳ Ｐゴシック" pitchFamily="-112" charset="-128"/>
              <a:cs typeface="Arial" pitchFamily="34" charset="0"/>
            </a:endParaRPr>
          </a:p>
        </p:txBody>
      </p:sp>
      <p:pic>
        <p:nvPicPr>
          <p:cNvPr id="4" name="Content Placeholder 10" descr="Review proces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0" y="1143000"/>
            <a:ext cx="2286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5120</TotalTime>
  <Words>807</Words>
  <Application>Microsoft Office PowerPoint</Application>
  <PresentationFormat>On-screen Show (4:3)</PresentationFormat>
  <Paragraphs>139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 </vt:lpstr>
      <vt:lpstr>While there is no magic formula for writing funded proposals, there are strategies to improve your chances</vt:lpstr>
      <vt:lpstr>Writing a good proposal requires time and commitment </vt:lpstr>
      <vt:lpstr>  Understanding the review process may help you write more successful proposals </vt:lpstr>
      <vt:lpstr>    </vt:lpstr>
      <vt:lpstr>IM - Requirement for all Proposals Must be addressed in the project summary</vt:lpstr>
      <vt:lpstr>BI - Requirement for all Proposals Must be addressed in project summary</vt:lpstr>
      <vt:lpstr>Reviewing for the NSF</vt:lpstr>
      <vt:lpstr>     Reviewers rate proposals from Fair to Excellent and prepare comments on strengths and weaknesses/concerns </vt:lpstr>
      <vt:lpstr>Reviewer written comments include intellectual merit, broader impacts and a summary statement</vt:lpstr>
      <vt:lpstr>Reviewers meet to discuss the proposal and write a panel summary</vt:lpstr>
      <vt:lpstr>Reviews and panel summaries are written for both applicants and NSF program directors</vt:lpstr>
      <vt:lpstr>Mock Panel Review</vt:lpstr>
      <vt:lpstr>Thank you for your participation</vt:lpstr>
    </vt:vector>
  </TitlesOfParts>
  <Company>National Science Foundation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Funding Opportunities </dc:title>
  <dc:creator>Jeremy A. Leffler</dc:creator>
  <cp:lastModifiedBy>cisadmin</cp:lastModifiedBy>
  <cp:revision>366</cp:revision>
  <dcterms:created xsi:type="dcterms:W3CDTF">2010-08-18T14:13:18Z</dcterms:created>
  <dcterms:modified xsi:type="dcterms:W3CDTF">2012-03-31T06:17:16Z</dcterms:modified>
</cp:coreProperties>
</file>